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2" r:id="rId5"/>
    <p:sldId id="263" r:id="rId6"/>
    <p:sldId id="264" r:id="rId7"/>
    <p:sldId id="259" r:id="rId8"/>
    <p:sldId id="265" r:id="rId9"/>
    <p:sldId id="261" r:id="rId10"/>
    <p:sldId id="262" r:id="rId11"/>
    <p:sldId id="267" r:id="rId12"/>
    <p:sldId id="268" r:id="rId13"/>
    <p:sldId id="269" r:id="rId14"/>
    <p:sldId id="270" r:id="rId15"/>
    <p:sldId id="271" r:id="rId16"/>
    <p:sldId id="273" r:id="rId17"/>
    <p:sldId id="266" r:id="rId1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27" autoAdjust="0"/>
  </p:normalViewPr>
  <p:slideViewPr>
    <p:cSldViewPr>
      <p:cViewPr varScale="1">
        <p:scale>
          <a:sx n="62" d="100"/>
          <a:sy n="62" d="100"/>
        </p:scale>
        <p:origin x="103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1523"/>
            <a:ext cx="2851404" cy="6859521"/>
          </a:xfrm>
          <a:prstGeom prst="rect">
            <a:avLst/>
          </a:prstGeom>
        </p:spPr>
      </p:pic>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sp>
        <p:nvSpPr>
          <p:cNvPr id="19" name="bg object 19"/>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endParaRPr/>
          </a:p>
        </p:txBody>
      </p:sp>
      <p:sp>
        <p:nvSpPr>
          <p:cNvPr id="2" name="Holder 2"/>
          <p:cNvSpPr>
            <a:spLocks noGrp="1"/>
          </p:cNvSpPr>
          <p:nvPr>
            <p:ph type="ctrTitle"/>
          </p:nvPr>
        </p:nvSpPr>
        <p:spPr>
          <a:xfrm>
            <a:off x="2671952" y="646252"/>
            <a:ext cx="1855470" cy="574675"/>
          </a:xfrm>
          <a:prstGeom prst="rect">
            <a:avLst/>
          </a:prstGeom>
        </p:spPr>
        <p:txBody>
          <a:bodyPr wrap="square" lIns="0" tIns="0" rIns="0" bIns="0">
            <a:spAutoFit/>
          </a:bodyPr>
          <a:lstStyle>
            <a:lvl1pPr>
              <a:defRPr sz="3600" b="0" i="0">
                <a:solidFill>
                  <a:srgbClr val="252525"/>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252525"/>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1523"/>
            <a:ext cx="2851404" cy="6859521"/>
          </a:xfrm>
          <a:prstGeom prst="rect">
            <a:avLst/>
          </a:prstGeom>
        </p:spPr>
      </p:pic>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sp>
        <p:nvSpPr>
          <p:cNvPr id="19" name="bg object 19"/>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0" y="-1523"/>
            <a:ext cx="2851404" cy="6859521"/>
          </a:xfrm>
          <a:prstGeom prst="rect">
            <a:avLst/>
          </a:prstGeom>
        </p:spPr>
      </p:pic>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766E53"/>
          </a:solidFill>
        </p:spPr>
        <p:txBody>
          <a:bodyPr wrap="square" lIns="0" tIns="0" rIns="0" bIns="0" rtlCol="0"/>
          <a:lstStyle/>
          <a:p>
            <a:endParaRPr/>
          </a:p>
        </p:txBody>
      </p:sp>
      <p:sp>
        <p:nvSpPr>
          <p:cNvPr id="2" name="Holder 2"/>
          <p:cNvSpPr>
            <a:spLocks noGrp="1"/>
          </p:cNvSpPr>
          <p:nvPr>
            <p:ph type="title"/>
          </p:nvPr>
        </p:nvSpPr>
        <p:spPr>
          <a:xfrm>
            <a:off x="2517394" y="646252"/>
            <a:ext cx="6872858" cy="578662"/>
          </a:xfrm>
          <a:prstGeom prst="rect">
            <a:avLst/>
          </a:prstGeom>
        </p:spPr>
        <p:txBody>
          <a:bodyPr wrap="square" lIns="0" tIns="0" rIns="0" bIns="0">
            <a:spAutoFit/>
          </a:bodyPr>
          <a:lstStyle>
            <a:lvl1pPr>
              <a:defRPr sz="3600" b="0" i="0">
                <a:solidFill>
                  <a:srgbClr val="252525"/>
                </a:solidFill>
                <a:latin typeface="Verdana"/>
                <a:cs typeface="Verdana"/>
              </a:defRPr>
            </a:lvl1pPr>
          </a:lstStyle>
          <a:p>
            <a:endParaRPr/>
          </a:p>
        </p:txBody>
      </p:sp>
      <p:sp>
        <p:nvSpPr>
          <p:cNvPr id="3" name="Holder 3"/>
          <p:cNvSpPr>
            <a:spLocks noGrp="1"/>
          </p:cNvSpPr>
          <p:nvPr>
            <p:ph type="body" idx="1"/>
          </p:nvPr>
        </p:nvSpPr>
        <p:spPr>
          <a:xfrm>
            <a:off x="2368423" y="1934083"/>
            <a:ext cx="8549639" cy="2997961"/>
          </a:xfrm>
          <a:prstGeom prst="rect">
            <a:avLst/>
          </a:prstGeom>
        </p:spPr>
        <p:txBody>
          <a:bodyPr wrap="square" lIns="0" tIns="0" rIns="0" bIns="0">
            <a:spAutoFit/>
          </a:bodyPr>
          <a:lstStyle>
            <a:lvl1pPr>
              <a:defRPr sz="1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5/25/2024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23588"/>
            <a:ext cx="1743075" cy="779145"/>
          </a:xfrm>
          <a:custGeom>
            <a:avLst/>
            <a:gdLst/>
            <a:ahLst/>
            <a:cxnLst/>
            <a:rect l="l" t="t" r="r" b="b"/>
            <a:pathLst>
              <a:path w="1743075" h="779145">
                <a:moveTo>
                  <a:pt x="1346200" y="0"/>
                </a:moveTo>
                <a:lnTo>
                  <a:pt x="0" y="0"/>
                </a:lnTo>
                <a:lnTo>
                  <a:pt x="0" y="778763"/>
                </a:lnTo>
                <a:lnTo>
                  <a:pt x="1346200" y="778763"/>
                </a:lnTo>
                <a:lnTo>
                  <a:pt x="1355891" y="777956"/>
                </a:lnTo>
                <a:lnTo>
                  <a:pt x="1363821" y="775827"/>
                </a:lnTo>
                <a:lnTo>
                  <a:pt x="1369988" y="772816"/>
                </a:lnTo>
                <a:lnTo>
                  <a:pt x="1374394" y="769366"/>
                </a:lnTo>
                <a:lnTo>
                  <a:pt x="1374394" y="764667"/>
                </a:lnTo>
                <a:lnTo>
                  <a:pt x="1379093" y="764667"/>
                </a:lnTo>
                <a:lnTo>
                  <a:pt x="1735582" y="408178"/>
                </a:lnTo>
                <a:lnTo>
                  <a:pt x="1740868" y="399587"/>
                </a:lnTo>
                <a:lnTo>
                  <a:pt x="1742630" y="388794"/>
                </a:lnTo>
                <a:lnTo>
                  <a:pt x="1740868" y="377120"/>
                </a:lnTo>
                <a:lnTo>
                  <a:pt x="1735582" y="365887"/>
                </a:lnTo>
                <a:lnTo>
                  <a:pt x="1379093" y="14097"/>
                </a:lnTo>
                <a:lnTo>
                  <a:pt x="1379093" y="9398"/>
                </a:lnTo>
                <a:lnTo>
                  <a:pt x="1374394" y="9398"/>
                </a:lnTo>
                <a:lnTo>
                  <a:pt x="1369988" y="5947"/>
                </a:lnTo>
                <a:lnTo>
                  <a:pt x="1363821" y="2936"/>
                </a:lnTo>
                <a:lnTo>
                  <a:pt x="1355891" y="807"/>
                </a:lnTo>
                <a:lnTo>
                  <a:pt x="1346200" y="0"/>
                </a:lnTo>
                <a:close/>
              </a:path>
            </a:pathLst>
          </a:custGeom>
          <a:solidFill>
            <a:srgbClr val="A42F0F"/>
          </a:solidFill>
        </p:spPr>
        <p:txBody>
          <a:bodyPr wrap="square" lIns="0" tIns="0" rIns="0" bIns="0" rtlCol="0"/>
          <a:lstStyle/>
          <a:p>
            <a:endParaRPr/>
          </a:p>
        </p:txBody>
      </p:sp>
      <p:sp>
        <p:nvSpPr>
          <p:cNvPr id="3" name="object 3"/>
          <p:cNvSpPr txBox="1">
            <a:spLocks noGrp="1"/>
          </p:cNvSpPr>
          <p:nvPr>
            <p:ph type="title"/>
          </p:nvPr>
        </p:nvSpPr>
        <p:spPr>
          <a:xfrm>
            <a:off x="2522600" y="2050237"/>
            <a:ext cx="7002399" cy="843821"/>
          </a:xfrm>
          <a:prstGeom prst="rect">
            <a:avLst/>
          </a:prstGeom>
        </p:spPr>
        <p:txBody>
          <a:bodyPr vert="horz" wrap="square" lIns="0" tIns="12700" rIns="0" bIns="0" rtlCol="0">
            <a:spAutoFit/>
          </a:bodyPr>
          <a:lstStyle/>
          <a:p>
            <a:pPr marL="12700">
              <a:lnSpc>
                <a:spcPct val="100000"/>
              </a:lnSpc>
              <a:spcBef>
                <a:spcPts val="100"/>
              </a:spcBef>
            </a:pPr>
            <a:r>
              <a:rPr lang="en-US" sz="5400" spc="-10" dirty="0">
                <a:latin typeface="Arial MT"/>
                <a:cs typeface="Arial MT"/>
              </a:rPr>
              <a:t>AGRO-CONNECT</a:t>
            </a:r>
            <a:endParaRPr sz="5400" dirty="0">
              <a:latin typeface="Arial MT"/>
              <a:cs typeface="Arial MT"/>
            </a:endParaRPr>
          </a:p>
        </p:txBody>
      </p:sp>
      <p:sp>
        <p:nvSpPr>
          <p:cNvPr id="4" name="object 4"/>
          <p:cNvSpPr txBox="1"/>
          <p:nvPr/>
        </p:nvSpPr>
        <p:spPr>
          <a:xfrm>
            <a:off x="2522601" y="3957923"/>
            <a:ext cx="3185795" cy="828040"/>
          </a:xfrm>
          <a:prstGeom prst="rect">
            <a:avLst/>
          </a:prstGeom>
        </p:spPr>
        <p:txBody>
          <a:bodyPr vert="horz" wrap="square" lIns="0" tIns="139700" rIns="0" bIns="0" rtlCol="0">
            <a:spAutoFit/>
          </a:bodyPr>
          <a:lstStyle/>
          <a:p>
            <a:pPr marL="12700">
              <a:lnSpc>
                <a:spcPct val="100000"/>
              </a:lnSpc>
              <a:spcBef>
                <a:spcPts val="1100"/>
              </a:spcBef>
            </a:pPr>
            <a:r>
              <a:rPr sz="1800" spc="-175" dirty="0">
                <a:solidFill>
                  <a:srgbClr val="585858"/>
                </a:solidFill>
                <a:latin typeface="Verdana"/>
                <a:cs typeface="Verdana"/>
              </a:rPr>
              <a:t>2117010</a:t>
            </a:r>
            <a:r>
              <a:rPr lang="en-US" sz="1800" spc="-175" dirty="0">
                <a:solidFill>
                  <a:srgbClr val="585858"/>
                </a:solidFill>
                <a:latin typeface="Verdana"/>
                <a:cs typeface="Verdana"/>
              </a:rPr>
              <a:t>40</a:t>
            </a:r>
            <a:r>
              <a:rPr sz="1800" spc="-55" dirty="0">
                <a:solidFill>
                  <a:srgbClr val="585858"/>
                </a:solidFill>
                <a:latin typeface="Verdana"/>
                <a:cs typeface="Verdana"/>
              </a:rPr>
              <a:t> </a:t>
            </a:r>
            <a:r>
              <a:rPr lang="en-IN" sz="1800" spc="-225" dirty="0">
                <a:solidFill>
                  <a:srgbClr val="585858"/>
                </a:solidFill>
                <a:latin typeface="Verdana"/>
                <a:cs typeface="Verdana"/>
              </a:rPr>
              <a:t>–</a:t>
            </a:r>
            <a:r>
              <a:rPr sz="1800" spc="-95" dirty="0">
                <a:solidFill>
                  <a:srgbClr val="585858"/>
                </a:solidFill>
                <a:latin typeface="Verdana"/>
                <a:cs typeface="Verdana"/>
              </a:rPr>
              <a:t> </a:t>
            </a:r>
            <a:r>
              <a:rPr lang="en-US" spc="-10" dirty="0">
                <a:solidFill>
                  <a:srgbClr val="585858"/>
                </a:solidFill>
                <a:latin typeface="Verdana"/>
                <a:cs typeface="Verdana"/>
              </a:rPr>
              <a:t>RAGAVI K</a:t>
            </a:r>
            <a:endParaRPr sz="1800" dirty="0">
              <a:latin typeface="Verdana"/>
              <a:cs typeface="Verdana"/>
            </a:endParaRPr>
          </a:p>
          <a:p>
            <a:pPr marL="12700">
              <a:lnSpc>
                <a:spcPct val="100000"/>
              </a:lnSpc>
              <a:spcBef>
                <a:spcPts val="1000"/>
              </a:spcBef>
            </a:pPr>
            <a:r>
              <a:rPr sz="1800" spc="-175" dirty="0">
                <a:solidFill>
                  <a:srgbClr val="585858"/>
                </a:solidFill>
                <a:latin typeface="Verdana"/>
                <a:cs typeface="Verdana"/>
              </a:rPr>
              <a:t>2117010</a:t>
            </a:r>
            <a:r>
              <a:rPr lang="en-US" sz="1800" spc="-175" dirty="0">
                <a:solidFill>
                  <a:srgbClr val="585858"/>
                </a:solidFill>
                <a:latin typeface="Verdana"/>
                <a:cs typeface="Verdana"/>
              </a:rPr>
              <a:t>41</a:t>
            </a:r>
            <a:r>
              <a:rPr sz="1800" spc="-50" dirty="0">
                <a:solidFill>
                  <a:srgbClr val="585858"/>
                </a:solidFill>
                <a:latin typeface="Verdana"/>
                <a:cs typeface="Verdana"/>
              </a:rPr>
              <a:t> </a:t>
            </a:r>
            <a:r>
              <a:rPr lang="en-IN" sz="1800" spc="-225" dirty="0">
                <a:solidFill>
                  <a:srgbClr val="585858"/>
                </a:solidFill>
                <a:latin typeface="Verdana"/>
                <a:cs typeface="Verdana"/>
              </a:rPr>
              <a:t>–</a:t>
            </a:r>
            <a:r>
              <a:rPr lang="en-US" spc="-95" dirty="0">
                <a:solidFill>
                  <a:srgbClr val="585858"/>
                </a:solidFill>
                <a:latin typeface="Verdana"/>
                <a:cs typeface="Verdana"/>
              </a:rPr>
              <a:t> RAKSHANA A</a:t>
            </a:r>
            <a:endParaRPr sz="18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4800"/>
            <a:ext cx="2819400" cy="6110885"/>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96779"/>
            <a:ext cx="2819400" cy="6110885"/>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96779"/>
            <a:ext cx="2853140" cy="61840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176842"/>
            <a:ext cx="3017746" cy="65407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52400"/>
            <a:ext cx="3032724" cy="65732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37148"/>
            <a:ext cx="3036060" cy="6580484"/>
          </a:xfrm>
          <a:prstGeom prst="rect">
            <a:avLst/>
          </a:prstGeom>
        </p:spPr>
      </p:pic>
    </p:spTree>
    <p:extLst>
      <p:ext uri="{BB962C8B-B14F-4D97-AF65-F5344CB8AC3E}">
        <p14:creationId xmlns:p14="http://schemas.microsoft.com/office/powerpoint/2010/main" val="9856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50" y="76200"/>
            <a:ext cx="3164099"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76200"/>
            <a:ext cx="3164099"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76200"/>
            <a:ext cx="3164099" cy="6858000"/>
          </a:xfrm>
          <a:prstGeom prst="rect">
            <a:avLst/>
          </a:prstGeom>
        </p:spPr>
      </p:pic>
    </p:spTree>
    <p:extLst>
      <p:ext uri="{BB962C8B-B14F-4D97-AF65-F5344CB8AC3E}">
        <p14:creationId xmlns:p14="http://schemas.microsoft.com/office/powerpoint/2010/main" val="228065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950" y="0"/>
            <a:ext cx="3164099"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317"/>
            <a:ext cx="3164099"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0"/>
            <a:ext cx="3164099" cy="6858000"/>
          </a:xfrm>
          <a:prstGeom prst="rect">
            <a:avLst/>
          </a:prstGeom>
        </p:spPr>
      </p:pic>
    </p:spTree>
    <p:extLst>
      <p:ext uri="{BB962C8B-B14F-4D97-AF65-F5344CB8AC3E}">
        <p14:creationId xmlns:p14="http://schemas.microsoft.com/office/powerpoint/2010/main" val="388005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38"/>
            <a:ext cx="3164099"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983" y="0"/>
            <a:ext cx="3164099"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0"/>
            <a:ext cx="3164099" cy="6858000"/>
          </a:xfrm>
          <a:prstGeom prst="rect">
            <a:avLst/>
          </a:prstGeom>
        </p:spPr>
      </p:pic>
    </p:spTree>
    <p:extLst>
      <p:ext uri="{BB962C8B-B14F-4D97-AF65-F5344CB8AC3E}">
        <p14:creationId xmlns:p14="http://schemas.microsoft.com/office/powerpoint/2010/main" val="166595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8691"/>
            <a:ext cx="3164099"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549" y="-37382"/>
            <a:ext cx="3164099"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18691"/>
            <a:ext cx="3164099" cy="6858000"/>
          </a:xfrm>
          <a:prstGeom prst="rect">
            <a:avLst/>
          </a:prstGeom>
        </p:spPr>
      </p:pic>
    </p:spTree>
    <p:extLst>
      <p:ext uri="{BB962C8B-B14F-4D97-AF65-F5344CB8AC3E}">
        <p14:creationId xmlns:p14="http://schemas.microsoft.com/office/powerpoint/2010/main" val="112742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685800"/>
            <a:ext cx="6872858" cy="553998"/>
          </a:xfrm>
        </p:spPr>
        <p:txBody>
          <a:bodyPr/>
          <a:lstStyle/>
          <a:p>
            <a:r>
              <a:rPr lang="en-US" dirty="0"/>
              <a:t>          Future Scope</a:t>
            </a:r>
            <a:endParaRPr lang="en-IN" dirty="0"/>
          </a:p>
        </p:txBody>
      </p:sp>
      <p:sp>
        <p:nvSpPr>
          <p:cNvPr id="3" name="Text Placeholder 2"/>
          <p:cNvSpPr>
            <a:spLocks noGrp="1"/>
          </p:cNvSpPr>
          <p:nvPr>
            <p:ph type="body" idx="1"/>
          </p:nvPr>
        </p:nvSpPr>
        <p:spPr>
          <a:xfrm>
            <a:off x="2819400" y="2057400"/>
            <a:ext cx="4870577" cy="2492990"/>
          </a:xfrm>
        </p:spPr>
        <p:txBody>
          <a:bodyPr/>
          <a:lstStyle/>
          <a:p>
            <a:pPr marL="285750" indent="-285750">
              <a:buFont typeface="Arial" panose="020B0604020202020204" pitchFamily="34" charset="0"/>
              <a:buChar char="•"/>
            </a:pPr>
            <a:r>
              <a:rPr lang="en-IN" dirty="0"/>
              <a:t>Mobile Application Development</a:t>
            </a:r>
          </a:p>
          <a:p>
            <a:endParaRPr lang="en-IN" dirty="0"/>
          </a:p>
          <a:p>
            <a:pPr marL="285750" indent="-285750">
              <a:buFont typeface="Arial" panose="020B0604020202020204" pitchFamily="34" charset="0"/>
              <a:buChar char="•"/>
            </a:pPr>
            <a:r>
              <a:rPr lang="en-IN" dirty="0"/>
              <a:t>Virtual Reality (VR)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Real-Time Market Prices</a:t>
            </a:r>
          </a:p>
          <a:p>
            <a:endParaRPr lang="en-US" dirty="0"/>
          </a:p>
          <a:p>
            <a:pPr marL="285750" indent="-285750">
              <a:buFont typeface="Arial" panose="020B0604020202020204" pitchFamily="34" charset="0"/>
              <a:buChar char="•"/>
            </a:pPr>
            <a:r>
              <a:rPr lang="en-IN" dirty="0"/>
              <a:t>Networking Challenges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Weather Forecast Integration</a:t>
            </a:r>
          </a:p>
        </p:txBody>
      </p:sp>
    </p:spTree>
    <p:extLst>
      <p:ext uri="{BB962C8B-B14F-4D97-AF65-F5344CB8AC3E}">
        <p14:creationId xmlns:p14="http://schemas.microsoft.com/office/powerpoint/2010/main" val="2388304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62400" y="2590800"/>
            <a:ext cx="5861177" cy="923330"/>
          </a:xfrm>
        </p:spPr>
        <p:txBody>
          <a:bodyPr/>
          <a:lstStyle/>
          <a:p>
            <a:r>
              <a:rPr lang="en-US" sz="6000" dirty="0"/>
              <a:t>THANK YOU!</a:t>
            </a:r>
            <a:endParaRPr lang="en-IN" sz="6000" dirty="0"/>
          </a:p>
        </p:txBody>
      </p:sp>
    </p:spTree>
    <p:extLst>
      <p:ext uri="{BB962C8B-B14F-4D97-AF65-F5344CB8AC3E}">
        <p14:creationId xmlns:p14="http://schemas.microsoft.com/office/powerpoint/2010/main" val="1166679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06045">
              <a:lnSpc>
                <a:spcPct val="100000"/>
              </a:lnSpc>
              <a:spcBef>
                <a:spcPts val="100"/>
              </a:spcBef>
            </a:pPr>
            <a:r>
              <a:rPr spc="-65" dirty="0"/>
              <a:t>Problem</a:t>
            </a:r>
            <a:r>
              <a:rPr spc="-260" dirty="0"/>
              <a:t> </a:t>
            </a:r>
            <a:r>
              <a:rPr spc="-70" dirty="0"/>
              <a:t>Statement</a:t>
            </a:r>
          </a:p>
        </p:txBody>
      </p:sp>
      <p:sp>
        <p:nvSpPr>
          <p:cNvPr id="4" name="object 4"/>
          <p:cNvSpPr txBox="1">
            <a:spLocks noGrp="1"/>
          </p:cNvSpPr>
          <p:nvPr>
            <p:ph type="body" idx="1"/>
          </p:nvPr>
        </p:nvSpPr>
        <p:spPr>
          <a:xfrm>
            <a:off x="2368423" y="1942433"/>
            <a:ext cx="8549639" cy="3010567"/>
          </a:xfrm>
          <a:prstGeom prst="rect">
            <a:avLst/>
          </a:prstGeom>
        </p:spPr>
        <p:txBody>
          <a:bodyPr vert="horz" wrap="square" lIns="0" tIns="238251" rIns="0" bIns="0" rtlCol="0">
            <a:spAutoFit/>
          </a:bodyPr>
          <a:lstStyle/>
          <a:p>
            <a:pPr marL="12700">
              <a:lnSpc>
                <a:spcPct val="100000"/>
              </a:lnSpc>
              <a:spcBef>
                <a:spcPts val="30"/>
              </a:spcBef>
            </a:pPr>
            <a:r>
              <a:rPr lang="en-US" sz="2000">
                <a:solidFill>
                  <a:srgbClr val="000000"/>
                </a:solidFill>
                <a:latin typeface="Times New Roman" panose="02020603050405020304" pitchFamily="18" charset="0"/>
              </a:rPr>
              <a:t>Introducing Agro-Connect: a revolutionary social platform poised to transform the agricultural landscape. In an era where connectivity is paramount, Agro-Connect emerges as a beacon of innovation, bridging the gap between farmers, cultivators, and enthusiasts worldwide. Our platform recognizes the diverse needs and challenges faced by individuals across various agricultural domains, including agriculture, pisciculture, apiculture, and horticulture. By offering a centralized hub for knowledge exchange, collaboration, and commerce, Agro-Connect seeks to empower farmers with the tools and resources they need to succeed in an ever- evolving industry. </a:t>
            </a:r>
            <a:endParaRPr sz="2000" spc="-50" dirty="0">
              <a:solidFill>
                <a:srgbClr val="3E3E3E"/>
              </a:solidFill>
            </a:endParaRPr>
          </a:p>
        </p:txBody>
      </p:sp>
      <p:sp>
        <p:nvSpPr>
          <p:cNvPr id="5" name="object 5"/>
          <p:cNvSpPr txBox="1"/>
          <p:nvPr/>
        </p:nvSpPr>
        <p:spPr>
          <a:xfrm>
            <a:off x="1066291" y="799033"/>
            <a:ext cx="167005" cy="331470"/>
          </a:xfrm>
          <a:prstGeom prst="rect">
            <a:avLst/>
          </a:prstGeom>
        </p:spPr>
        <p:txBody>
          <a:bodyPr vert="horz" wrap="square" lIns="0" tIns="13335" rIns="0" bIns="0" rtlCol="0">
            <a:spAutoFit/>
          </a:bodyPr>
          <a:lstStyle/>
          <a:p>
            <a:pPr marL="12700">
              <a:lnSpc>
                <a:spcPct val="100000"/>
              </a:lnSpc>
              <a:spcBef>
                <a:spcPts val="105"/>
              </a:spcBef>
            </a:pPr>
            <a:r>
              <a:rPr sz="2000" spc="-110" dirty="0">
                <a:solidFill>
                  <a:srgbClr val="FDFFFF"/>
                </a:solidFill>
                <a:latin typeface="Verdana"/>
                <a:cs typeface="Verdana"/>
              </a:rPr>
              <a:t>2</a:t>
            </a:r>
            <a:endParaRPr sz="20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A42F0F"/>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Objectives</a:t>
            </a:r>
          </a:p>
        </p:txBody>
      </p:sp>
      <p:sp>
        <p:nvSpPr>
          <p:cNvPr id="4" name="object 4"/>
          <p:cNvSpPr txBox="1"/>
          <p:nvPr/>
        </p:nvSpPr>
        <p:spPr>
          <a:xfrm>
            <a:off x="3222879" y="2133600"/>
            <a:ext cx="6530721" cy="2608406"/>
          </a:xfrm>
          <a:prstGeom prst="rect">
            <a:avLst/>
          </a:prstGeom>
        </p:spPr>
        <p:txBody>
          <a:bodyPr vert="horz" wrap="square" lIns="0" tIns="12700" rIns="0" bIns="0" rtlCol="0">
            <a:spAutoFit/>
          </a:bodyPr>
          <a:lstStyle/>
          <a:p>
            <a:pPr marL="298450" marR="174625" indent="-285750">
              <a:lnSpc>
                <a:spcPct val="100000"/>
              </a:lnSpc>
              <a:spcBef>
                <a:spcPts val="100"/>
              </a:spcBef>
              <a:buFont typeface="Arial" panose="020B0604020202020204" pitchFamily="34" charset="0"/>
              <a:buChar char="•"/>
            </a:pPr>
            <a:r>
              <a:rPr lang="en-US" dirty="0"/>
              <a:t>Foster Knowledge Exchange and Collaboration</a:t>
            </a:r>
          </a:p>
          <a:p>
            <a:pPr marL="298450" marR="174625" indent="-285750">
              <a:lnSpc>
                <a:spcPct val="100000"/>
              </a:lnSpc>
              <a:spcBef>
                <a:spcPts val="100"/>
              </a:spcBef>
              <a:buFont typeface="Arial" panose="020B0604020202020204" pitchFamily="34" charset="0"/>
              <a:buChar char="•"/>
            </a:pPr>
            <a:endParaRPr lang="en-US" sz="1800" dirty="0">
              <a:latin typeface="Verdana"/>
              <a:cs typeface="Verdana"/>
            </a:endParaRPr>
          </a:p>
          <a:p>
            <a:pPr marL="298450" marR="174625" indent="-285750">
              <a:lnSpc>
                <a:spcPct val="100000"/>
              </a:lnSpc>
              <a:spcBef>
                <a:spcPts val="100"/>
              </a:spcBef>
              <a:buFont typeface="Arial" panose="020B0604020202020204" pitchFamily="34" charset="0"/>
              <a:buChar char="•"/>
            </a:pPr>
            <a:r>
              <a:rPr lang="en-US" dirty="0"/>
              <a:t>Empower Farmers with Resources and Tools</a:t>
            </a:r>
          </a:p>
          <a:p>
            <a:pPr marL="298450" marR="174625" indent="-285750">
              <a:lnSpc>
                <a:spcPct val="100000"/>
              </a:lnSpc>
              <a:spcBef>
                <a:spcPts val="100"/>
              </a:spcBef>
              <a:buFont typeface="Arial" panose="020B0604020202020204" pitchFamily="34" charset="0"/>
              <a:buChar char="•"/>
            </a:pPr>
            <a:endParaRPr lang="en-US" sz="1800" dirty="0">
              <a:latin typeface="Verdana"/>
              <a:cs typeface="Verdana"/>
            </a:endParaRPr>
          </a:p>
          <a:p>
            <a:pPr marL="298450" marR="174625" indent="-285750">
              <a:lnSpc>
                <a:spcPct val="100000"/>
              </a:lnSpc>
              <a:spcBef>
                <a:spcPts val="100"/>
              </a:spcBef>
              <a:buFont typeface="Arial" panose="020B0604020202020204" pitchFamily="34" charset="0"/>
              <a:buChar char="•"/>
            </a:pPr>
            <a:r>
              <a:rPr lang="en-US" dirty="0"/>
              <a:t>Cultivate a Vibrant and Supportive Community</a:t>
            </a:r>
          </a:p>
          <a:p>
            <a:pPr marL="298450" marR="174625" indent="-285750">
              <a:lnSpc>
                <a:spcPct val="100000"/>
              </a:lnSpc>
              <a:spcBef>
                <a:spcPts val="100"/>
              </a:spcBef>
              <a:buFont typeface="Arial" panose="020B0604020202020204" pitchFamily="34" charset="0"/>
              <a:buChar char="•"/>
            </a:pPr>
            <a:endParaRPr lang="en-US" sz="1800" dirty="0">
              <a:latin typeface="Verdana"/>
              <a:cs typeface="Verdana"/>
            </a:endParaRPr>
          </a:p>
          <a:p>
            <a:pPr marL="298450" marR="174625" indent="-285750">
              <a:lnSpc>
                <a:spcPct val="100000"/>
              </a:lnSpc>
              <a:spcBef>
                <a:spcPts val="100"/>
              </a:spcBef>
              <a:buFont typeface="Arial" panose="020B0604020202020204" pitchFamily="34" charset="0"/>
              <a:buChar char="•"/>
            </a:pPr>
            <a:r>
              <a:rPr lang="en-IN" dirty="0"/>
              <a:t>Provide Comprehensive Disease Prevention Resources</a:t>
            </a:r>
          </a:p>
          <a:p>
            <a:pPr marL="298450" marR="174625" indent="-285750">
              <a:lnSpc>
                <a:spcPct val="100000"/>
              </a:lnSpc>
              <a:spcBef>
                <a:spcPts val="100"/>
              </a:spcBef>
              <a:buFont typeface="Arial" panose="020B0604020202020204" pitchFamily="34" charset="0"/>
              <a:buChar char="•"/>
            </a:pPr>
            <a:endParaRPr lang="en-US" sz="1800" dirty="0">
              <a:latin typeface="Verdana"/>
              <a:cs typeface="Verdana"/>
            </a:endParaRPr>
          </a:p>
          <a:p>
            <a:pPr marL="298450" marR="174625" indent="-285750">
              <a:lnSpc>
                <a:spcPct val="100000"/>
              </a:lnSpc>
              <a:spcBef>
                <a:spcPts val="100"/>
              </a:spcBef>
              <a:buFont typeface="Arial" panose="020B0604020202020204" pitchFamily="34" charset="0"/>
              <a:buChar char="•"/>
            </a:pPr>
            <a:r>
              <a:rPr lang="en-US" dirty="0"/>
              <a:t>Promote Sustainability and Resilience in Agriculture</a:t>
            </a:r>
            <a:endParaRPr sz="1800" dirty="0">
              <a:latin typeface="Verdana"/>
              <a:cs typeface="Verdana"/>
            </a:endParaRPr>
          </a:p>
        </p:txBody>
      </p:sp>
      <p:sp>
        <p:nvSpPr>
          <p:cNvPr id="5" name="object 5"/>
          <p:cNvSpPr txBox="1"/>
          <p:nvPr/>
        </p:nvSpPr>
        <p:spPr>
          <a:xfrm>
            <a:off x="1066291" y="799033"/>
            <a:ext cx="167005" cy="331470"/>
          </a:xfrm>
          <a:prstGeom prst="rect">
            <a:avLst/>
          </a:prstGeom>
        </p:spPr>
        <p:txBody>
          <a:bodyPr vert="horz" wrap="square" lIns="0" tIns="13335" rIns="0" bIns="0" rtlCol="0">
            <a:spAutoFit/>
          </a:bodyPr>
          <a:lstStyle/>
          <a:p>
            <a:pPr marL="12700">
              <a:lnSpc>
                <a:spcPct val="100000"/>
              </a:lnSpc>
              <a:spcBef>
                <a:spcPts val="105"/>
              </a:spcBef>
            </a:pPr>
            <a:r>
              <a:rPr sz="2000" spc="-110" dirty="0">
                <a:solidFill>
                  <a:srgbClr val="FDFFFF"/>
                </a:solidFill>
                <a:latin typeface="Verdana"/>
                <a:cs typeface="Verdana"/>
              </a:rPr>
              <a:t>3</a:t>
            </a:r>
            <a:endParaRPr sz="20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3243-3EA4-C18D-C2F8-FB96B1A4A5A7}"/>
              </a:ext>
            </a:extLst>
          </p:cNvPr>
          <p:cNvSpPr>
            <a:spLocks noGrp="1"/>
          </p:cNvSpPr>
          <p:nvPr>
            <p:ph type="title"/>
          </p:nvPr>
        </p:nvSpPr>
        <p:spPr>
          <a:xfrm>
            <a:off x="2517394" y="646252"/>
            <a:ext cx="6872858" cy="553998"/>
          </a:xfrm>
        </p:spPr>
        <p:txBody>
          <a:bodyPr/>
          <a:lstStyle/>
          <a:p>
            <a:r>
              <a:rPr lang="en-US" dirty="0"/>
              <a:t>        Proposed System</a:t>
            </a:r>
            <a:endParaRPr lang="en-IN" dirty="0"/>
          </a:p>
        </p:txBody>
      </p:sp>
      <p:sp>
        <p:nvSpPr>
          <p:cNvPr id="3" name="Text Placeholder 2">
            <a:extLst>
              <a:ext uri="{FF2B5EF4-FFF2-40B4-BE49-F238E27FC236}">
                <a16:creationId xmlns:a16="http://schemas.microsoft.com/office/drawing/2014/main" id="{005ACBD3-8EE3-1A14-3283-58456879252B}"/>
              </a:ext>
            </a:extLst>
          </p:cNvPr>
          <p:cNvSpPr>
            <a:spLocks noGrp="1"/>
          </p:cNvSpPr>
          <p:nvPr>
            <p:ph type="body" idx="1"/>
          </p:nvPr>
        </p:nvSpPr>
        <p:spPr>
          <a:xfrm>
            <a:off x="2368423" y="1934083"/>
            <a:ext cx="8549639" cy="2492990"/>
          </a:xfrm>
        </p:spPr>
        <p:txBody>
          <a:bodyPr/>
          <a:lstStyle/>
          <a:p>
            <a:pPr marL="285750" indent="-285750">
              <a:buFont typeface="Arial" panose="020B0604020202020204" pitchFamily="34" charset="0"/>
              <a:buChar char="•"/>
            </a:pPr>
            <a:r>
              <a:rPr lang="en-IN" dirty="0"/>
              <a:t>Advanced Data Analytics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Enhanced Connectivity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Multilingual Support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E-commerce Capabilities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Sustainability Initiatives</a:t>
            </a:r>
          </a:p>
        </p:txBody>
      </p:sp>
    </p:spTree>
    <p:extLst>
      <p:ext uri="{BB962C8B-B14F-4D97-AF65-F5344CB8AC3E}">
        <p14:creationId xmlns:p14="http://schemas.microsoft.com/office/powerpoint/2010/main" val="136860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423" y="762000"/>
            <a:ext cx="9906000" cy="553998"/>
          </a:xfrm>
        </p:spPr>
        <p:txBody>
          <a:bodyPr/>
          <a:lstStyle/>
          <a:p>
            <a:r>
              <a:rPr lang="en-US" dirty="0"/>
              <a:t>Advantages Of Proposed System</a:t>
            </a:r>
            <a:endParaRPr lang="en-IN" dirty="0"/>
          </a:p>
        </p:txBody>
      </p:sp>
      <p:sp>
        <p:nvSpPr>
          <p:cNvPr id="3" name="Text Placeholder 2"/>
          <p:cNvSpPr>
            <a:spLocks noGrp="1"/>
          </p:cNvSpPr>
          <p:nvPr>
            <p:ph type="body" idx="1"/>
          </p:nvPr>
        </p:nvSpPr>
        <p:spPr>
          <a:xfrm>
            <a:off x="2971800" y="1981200"/>
            <a:ext cx="4870577" cy="2492990"/>
          </a:xfrm>
        </p:spPr>
        <p:txBody>
          <a:bodyPr/>
          <a:lstStyle/>
          <a:p>
            <a:pPr marL="285750" indent="-285750">
              <a:buFont typeface="Arial" panose="020B0604020202020204" pitchFamily="34" charset="0"/>
              <a:buChar char="•"/>
            </a:pPr>
            <a:r>
              <a:rPr lang="en-IN" dirty="0"/>
              <a:t>Enhanced Market Access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Rapid Problem Solving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Skill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Networking and Collaboration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Resilience and Sustainability</a:t>
            </a:r>
          </a:p>
        </p:txBody>
      </p:sp>
    </p:spTree>
    <p:extLst>
      <p:ext uri="{BB962C8B-B14F-4D97-AF65-F5344CB8AC3E}">
        <p14:creationId xmlns:p14="http://schemas.microsoft.com/office/powerpoint/2010/main" val="420600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685800"/>
            <a:ext cx="6872858" cy="553998"/>
          </a:xfrm>
        </p:spPr>
        <p:txBody>
          <a:bodyPr/>
          <a:lstStyle/>
          <a:p>
            <a:r>
              <a:rPr lang="en-US" dirty="0"/>
              <a:t>Limitations</a:t>
            </a:r>
            <a:endParaRPr lang="en-IN" dirty="0"/>
          </a:p>
        </p:txBody>
      </p:sp>
      <p:sp>
        <p:nvSpPr>
          <p:cNvPr id="3" name="Text Placeholder 2"/>
          <p:cNvSpPr>
            <a:spLocks noGrp="1"/>
          </p:cNvSpPr>
          <p:nvPr>
            <p:ph type="body" idx="1"/>
          </p:nvPr>
        </p:nvSpPr>
        <p:spPr>
          <a:xfrm>
            <a:off x="2819400" y="2057400"/>
            <a:ext cx="4870577" cy="1938992"/>
          </a:xfrm>
        </p:spPr>
        <p:txBody>
          <a:bodyPr/>
          <a:lstStyle/>
          <a:p>
            <a:pPr marL="285750" indent="-285750">
              <a:buFont typeface="Arial" panose="020B0604020202020204" pitchFamily="34" charset="0"/>
              <a:buChar char="•"/>
            </a:pPr>
            <a:r>
              <a:rPr lang="en-IN" dirty="0"/>
              <a:t>Limited Market Access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Delayed Problem Solving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Skill Stagnation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Networking Challenges</a:t>
            </a:r>
            <a:endParaRPr lang="en-US" dirty="0"/>
          </a:p>
        </p:txBody>
      </p:sp>
    </p:spTree>
    <p:extLst>
      <p:ext uri="{BB962C8B-B14F-4D97-AF65-F5344CB8AC3E}">
        <p14:creationId xmlns:p14="http://schemas.microsoft.com/office/powerpoint/2010/main" val="429300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14600" y="304800"/>
            <a:ext cx="6872858" cy="578662"/>
          </a:xfrm>
          <a:prstGeom prst="rect">
            <a:avLst/>
          </a:prstGeom>
        </p:spPr>
        <p:txBody>
          <a:bodyPr vert="horz" wrap="square" lIns="0" tIns="12700" rIns="0" bIns="0" rtlCol="0">
            <a:spAutoFit/>
          </a:bodyPr>
          <a:lstStyle/>
          <a:p>
            <a:pPr marL="167005">
              <a:lnSpc>
                <a:spcPct val="100000"/>
              </a:lnSpc>
              <a:spcBef>
                <a:spcPts val="100"/>
              </a:spcBef>
            </a:pPr>
            <a:r>
              <a:rPr spc="-145" dirty="0"/>
              <a:t>Literature</a:t>
            </a:r>
            <a:r>
              <a:rPr spc="-225" dirty="0"/>
              <a:t> </a:t>
            </a:r>
            <a:r>
              <a:rPr spc="-245" dirty="0"/>
              <a:t>Survey</a:t>
            </a:r>
            <a:r>
              <a:rPr spc="-225" dirty="0"/>
              <a:t> </a:t>
            </a:r>
            <a:r>
              <a:rPr spc="-50" dirty="0"/>
              <a:t>(Technology)</a:t>
            </a:r>
          </a:p>
        </p:txBody>
      </p:sp>
      <p:sp>
        <p:nvSpPr>
          <p:cNvPr id="4" name="object 4"/>
          <p:cNvSpPr txBox="1"/>
          <p:nvPr/>
        </p:nvSpPr>
        <p:spPr>
          <a:xfrm>
            <a:off x="1066291" y="799033"/>
            <a:ext cx="167005" cy="331470"/>
          </a:xfrm>
          <a:prstGeom prst="rect">
            <a:avLst/>
          </a:prstGeom>
        </p:spPr>
        <p:txBody>
          <a:bodyPr vert="horz" wrap="square" lIns="0" tIns="13335" rIns="0" bIns="0" rtlCol="0">
            <a:spAutoFit/>
          </a:bodyPr>
          <a:lstStyle/>
          <a:p>
            <a:pPr marL="12700">
              <a:lnSpc>
                <a:spcPct val="100000"/>
              </a:lnSpc>
              <a:spcBef>
                <a:spcPts val="105"/>
              </a:spcBef>
            </a:pPr>
            <a:r>
              <a:rPr sz="2000" spc="-110" dirty="0">
                <a:solidFill>
                  <a:srgbClr val="FDFFFF"/>
                </a:solidFill>
                <a:latin typeface="Verdana"/>
                <a:cs typeface="Verdana"/>
              </a:rPr>
              <a:t>4</a:t>
            </a:r>
            <a:endParaRPr sz="2000">
              <a:latin typeface="Verdana"/>
              <a:cs typeface="Verdana"/>
            </a:endParaRPr>
          </a:p>
        </p:txBody>
      </p:sp>
      <p:graphicFrame>
        <p:nvGraphicFramePr>
          <p:cNvPr id="5" name="object 5"/>
          <p:cNvGraphicFramePr>
            <a:graphicFrameLocks noGrp="1"/>
          </p:cNvGraphicFramePr>
          <p:nvPr>
            <p:extLst>
              <p:ext uri="{D42A27DB-BD31-4B8C-83A1-F6EECF244321}">
                <p14:modId xmlns:p14="http://schemas.microsoft.com/office/powerpoint/2010/main" val="626786522"/>
              </p:ext>
            </p:extLst>
          </p:nvPr>
        </p:nvGraphicFramePr>
        <p:xfrm>
          <a:off x="2590800" y="1158577"/>
          <a:ext cx="8534401" cy="5147945"/>
        </p:xfrm>
        <a:graphic>
          <a:graphicData uri="http://schemas.openxmlformats.org/drawingml/2006/table">
            <a:tbl>
              <a:tblPr firstRow="1" bandRow="1">
                <a:tableStyleId>{2D5ABB26-0587-4C30-8999-92F81FD0307C}</a:tableStyleId>
              </a:tblPr>
              <a:tblGrid>
                <a:gridCol w="883205">
                  <a:extLst>
                    <a:ext uri="{9D8B030D-6E8A-4147-A177-3AD203B41FA5}">
                      <a16:colId xmlns:a16="http://schemas.microsoft.com/office/drawing/2014/main" val="20000"/>
                    </a:ext>
                  </a:extLst>
                </a:gridCol>
                <a:gridCol w="3383688">
                  <a:extLst>
                    <a:ext uri="{9D8B030D-6E8A-4147-A177-3AD203B41FA5}">
                      <a16:colId xmlns:a16="http://schemas.microsoft.com/office/drawing/2014/main" val="20001"/>
                    </a:ext>
                  </a:extLst>
                </a:gridCol>
                <a:gridCol w="2133754">
                  <a:extLst>
                    <a:ext uri="{9D8B030D-6E8A-4147-A177-3AD203B41FA5}">
                      <a16:colId xmlns:a16="http://schemas.microsoft.com/office/drawing/2014/main" val="20002"/>
                    </a:ext>
                  </a:extLst>
                </a:gridCol>
                <a:gridCol w="2133754">
                  <a:extLst>
                    <a:ext uri="{9D8B030D-6E8A-4147-A177-3AD203B41FA5}">
                      <a16:colId xmlns:a16="http://schemas.microsoft.com/office/drawing/2014/main" val="20003"/>
                    </a:ext>
                  </a:extLst>
                </a:gridCol>
              </a:tblGrid>
              <a:tr h="535413">
                <a:tc>
                  <a:txBody>
                    <a:bodyPr/>
                    <a:lstStyle/>
                    <a:p>
                      <a:pPr marL="91440">
                        <a:lnSpc>
                          <a:spcPct val="100000"/>
                        </a:lnSpc>
                        <a:spcBef>
                          <a:spcPts val="325"/>
                        </a:spcBef>
                      </a:pPr>
                      <a:r>
                        <a:rPr sz="1800" b="1" spc="-20" dirty="0">
                          <a:solidFill>
                            <a:srgbClr val="FFFFFF"/>
                          </a:solidFill>
                          <a:latin typeface="Tahoma"/>
                          <a:cs typeface="Tahoma"/>
                        </a:rPr>
                        <a:t>S.No</a:t>
                      </a:r>
                      <a:endParaRPr sz="1800" dirty="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1440" marR="618490">
                        <a:lnSpc>
                          <a:spcPct val="100000"/>
                        </a:lnSpc>
                        <a:spcBef>
                          <a:spcPts val="325"/>
                        </a:spcBef>
                      </a:pPr>
                      <a:r>
                        <a:rPr sz="1800" b="1" spc="-155" dirty="0">
                          <a:solidFill>
                            <a:srgbClr val="FFFFFF"/>
                          </a:solidFill>
                          <a:latin typeface="Tahoma"/>
                          <a:cs typeface="Tahoma"/>
                        </a:rPr>
                        <a:t>Title</a:t>
                      </a:r>
                      <a:r>
                        <a:rPr sz="1800" b="1" spc="-25" dirty="0">
                          <a:solidFill>
                            <a:srgbClr val="FFFFFF"/>
                          </a:solidFill>
                          <a:latin typeface="Tahoma"/>
                          <a:cs typeface="Tahoma"/>
                        </a:rPr>
                        <a:t> </a:t>
                      </a:r>
                      <a:r>
                        <a:rPr sz="1800" b="1" spc="-80" dirty="0">
                          <a:solidFill>
                            <a:srgbClr val="FFFFFF"/>
                          </a:solidFill>
                          <a:latin typeface="Tahoma"/>
                          <a:cs typeface="Tahoma"/>
                        </a:rPr>
                        <a:t>of</a:t>
                      </a:r>
                      <a:r>
                        <a:rPr sz="1800" b="1" spc="-55" dirty="0">
                          <a:solidFill>
                            <a:srgbClr val="FFFFFF"/>
                          </a:solidFill>
                          <a:latin typeface="Tahoma"/>
                          <a:cs typeface="Tahoma"/>
                        </a:rPr>
                        <a:t> </a:t>
                      </a:r>
                      <a:r>
                        <a:rPr sz="1800" b="1" spc="-65" dirty="0">
                          <a:solidFill>
                            <a:srgbClr val="FFFFFF"/>
                          </a:solidFill>
                          <a:latin typeface="Tahoma"/>
                          <a:cs typeface="Tahoma"/>
                        </a:rPr>
                        <a:t>the </a:t>
                      </a:r>
                      <a:r>
                        <a:rPr sz="1800" b="1" dirty="0">
                          <a:solidFill>
                            <a:srgbClr val="FFFFFF"/>
                          </a:solidFill>
                          <a:latin typeface="Tahoma"/>
                          <a:cs typeface="Tahoma"/>
                        </a:rPr>
                        <a:t>paper/Year</a:t>
                      </a:r>
                      <a:r>
                        <a:rPr sz="1800" b="1" spc="190" dirty="0">
                          <a:solidFill>
                            <a:srgbClr val="FFFFFF"/>
                          </a:solidFill>
                          <a:latin typeface="Tahoma"/>
                          <a:cs typeface="Tahoma"/>
                        </a:rPr>
                        <a:t> </a:t>
                      </a:r>
                      <a:r>
                        <a:rPr sz="1800" b="1" spc="-25" dirty="0">
                          <a:solidFill>
                            <a:srgbClr val="FFFFFF"/>
                          </a:solidFill>
                          <a:latin typeface="Tahoma"/>
                          <a:cs typeface="Tahoma"/>
                        </a:rPr>
                        <a:t>of </a:t>
                      </a:r>
                      <a:r>
                        <a:rPr sz="1800" b="1" spc="-10" dirty="0">
                          <a:solidFill>
                            <a:srgbClr val="FFFFFF"/>
                          </a:solidFill>
                          <a:latin typeface="Tahoma"/>
                          <a:cs typeface="Tahoma"/>
                        </a:rPr>
                        <a:t>publication</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2075" marR="630555">
                        <a:lnSpc>
                          <a:spcPct val="100000"/>
                        </a:lnSpc>
                        <a:spcBef>
                          <a:spcPts val="325"/>
                        </a:spcBef>
                      </a:pPr>
                      <a:r>
                        <a:rPr sz="1800" b="1" spc="-20" dirty="0">
                          <a:solidFill>
                            <a:srgbClr val="FFFFFF"/>
                          </a:solidFill>
                          <a:latin typeface="Tahoma"/>
                          <a:cs typeface="Tahoma"/>
                        </a:rPr>
                        <a:t>Methodology </a:t>
                      </a:r>
                      <a:r>
                        <a:rPr sz="1800" b="1" spc="-10" dirty="0">
                          <a:solidFill>
                            <a:srgbClr val="FFFFFF"/>
                          </a:solidFill>
                          <a:latin typeface="Tahoma"/>
                          <a:cs typeface="Tahoma"/>
                        </a:rPr>
                        <a:t>Proposed</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2075">
                        <a:lnSpc>
                          <a:spcPct val="100000"/>
                        </a:lnSpc>
                        <a:spcBef>
                          <a:spcPts val="325"/>
                        </a:spcBef>
                      </a:pPr>
                      <a:r>
                        <a:rPr sz="1800" b="1" spc="-10" dirty="0">
                          <a:solidFill>
                            <a:srgbClr val="FFFFFF"/>
                          </a:solidFill>
                          <a:latin typeface="Tahoma"/>
                          <a:cs typeface="Tahoma"/>
                        </a:rPr>
                        <a:t>Limitations</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extLst>
                  <a:ext uri="{0D108BD9-81ED-4DB2-BD59-A6C34878D82A}">
                    <a16:rowId xmlns:a16="http://schemas.microsoft.com/office/drawing/2014/main" val="10000"/>
                  </a:ext>
                </a:extLst>
              </a:tr>
              <a:tr h="4237771">
                <a:tc>
                  <a:txBody>
                    <a:bodyPr/>
                    <a:lstStyle/>
                    <a:p>
                      <a:pPr marL="91440">
                        <a:lnSpc>
                          <a:spcPct val="100000"/>
                        </a:lnSpc>
                        <a:spcBef>
                          <a:spcPts val="325"/>
                        </a:spcBef>
                      </a:pPr>
                      <a:r>
                        <a:rPr sz="1800" spc="-50" dirty="0">
                          <a:latin typeface="Verdana"/>
                          <a:cs typeface="Verdana"/>
                        </a:rPr>
                        <a:t>1</a:t>
                      </a:r>
                      <a:endParaRPr sz="1800" dirty="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pPr>
                        <a:lnSpc>
                          <a:spcPct val="100000"/>
                        </a:lnSpc>
                      </a:pPr>
                      <a:r>
                        <a:rPr lang="en-US" sz="1800" dirty="0">
                          <a:latin typeface="Times New Roman"/>
                          <a:cs typeface="Times New Roman"/>
                        </a:rPr>
                        <a:t>Application of planning models in the </a:t>
                      </a:r>
                      <a:r>
                        <a:rPr lang="en-US" sz="1800" dirty="0" err="1">
                          <a:latin typeface="Times New Roman"/>
                          <a:cs typeface="Times New Roman"/>
                        </a:rPr>
                        <a:t>agri</a:t>
                      </a:r>
                      <a:r>
                        <a:rPr lang="en-US" sz="1800" dirty="0">
                          <a:latin typeface="Times New Roman"/>
                          <a:cs typeface="Times New Roman"/>
                        </a:rPr>
                        <a:t>-food supply chain</a:t>
                      </a: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spcBef>
                          <a:spcPts val="190"/>
                        </a:spcBef>
                      </a:pPr>
                      <a:endParaRPr sz="1800" dirty="0">
                        <a:latin typeface="Times New Roman"/>
                        <a:cs typeface="Times New Roman"/>
                      </a:endParaRPr>
                    </a:p>
                    <a:p>
                      <a:pPr marR="63500" algn="r">
                        <a:lnSpc>
                          <a:spcPct val="100000"/>
                        </a:lnSpc>
                      </a:pPr>
                      <a:endParaRPr sz="1400" dirty="0">
                        <a:latin typeface="Tahoma"/>
                        <a:cs typeface="Tahom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pPr>
                        <a:lnSpc>
                          <a:spcPct val="100000"/>
                        </a:lnSpc>
                      </a:pPr>
                      <a:r>
                        <a:rPr lang="en-US" sz="1400" dirty="0">
                          <a:latin typeface="Times New Roman"/>
                          <a:cs typeface="Times New Roman"/>
                        </a:rPr>
                        <a:t>The supply chain of agricultural products has received a great deal of attention lately due to issues related to public health. Something that has become apparent is that in the near future the design and operation of agricultural supply chains will be subject to more stringent regulations and closer monitoring, in particular those for products destined for human consumption (</a:t>
                      </a:r>
                      <a:r>
                        <a:rPr lang="en-US" sz="1400" dirty="0" err="1">
                          <a:latin typeface="Times New Roman"/>
                          <a:cs typeface="Times New Roman"/>
                        </a:rPr>
                        <a:t>agri</a:t>
                      </a:r>
                      <a:r>
                        <a:rPr lang="en-US" sz="1400" dirty="0">
                          <a:latin typeface="Times New Roman"/>
                          <a:cs typeface="Times New Roman"/>
                        </a:rPr>
                        <a:t>-foods). </a:t>
                      </a: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395"/>
                        </a:spcBef>
                      </a:pPr>
                      <a:endParaRPr sz="1400" dirty="0">
                        <a:latin typeface="Times New Roman"/>
                        <a:cs typeface="Times New Roman"/>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pPr marL="92075" marR="93345">
                        <a:lnSpc>
                          <a:spcPct val="100000"/>
                        </a:lnSpc>
                        <a:spcBef>
                          <a:spcPts val="330"/>
                        </a:spcBef>
                      </a:pPr>
                      <a:r>
                        <a:rPr lang="en-IN" sz="1400" b="0" i="0" dirty="0">
                          <a:solidFill>
                            <a:schemeClr val="tx1"/>
                          </a:solidFill>
                          <a:effectLst/>
                          <a:latin typeface="+mn-lt"/>
                          <a:ea typeface="+mn-ea"/>
                          <a:cs typeface="+mn-cs"/>
                        </a:rPr>
                        <a:t>Data Privacy Risks.</a:t>
                      </a:r>
                    </a:p>
                    <a:p>
                      <a:pPr marL="92075" marR="93345">
                        <a:lnSpc>
                          <a:spcPct val="100000"/>
                        </a:lnSpc>
                        <a:spcBef>
                          <a:spcPts val="330"/>
                        </a:spcBef>
                      </a:pPr>
                      <a:r>
                        <a:rPr lang="en-IN" sz="1400" b="0" i="0" dirty="0">
                          <a:solidFill>
                            <a:schemeClr val="tx1"/>
                          </a:solidFill>
                          <a:effectLst/>
                          <a:latin typeface="+mn-lt"/>
                          <a:ea typeface="+mn-ea"/>
                          <a:cs typeface="+mn-cs"/>
                        </a:rPr>
                        <a:t>Digital Divide</a:t>
                      </a:r>
                    </a:p>
                    <a:p>
                      <a:pPr marL="92075" marR="93345">
                        <a:lnSpc>
                          <a:spcPct val="100000"/>
                        </a:lnSpc>
                        <a:spcBef>
                          <a:spcPts val="330"/>
                        </a:spcBef>
                      </a:pPr>
                      <a:endParaRPr sz="1400" dirty="0">
                        <a:latin typeface="Verdana"/>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extLst>
                  <a:ext uri="{0D108BD9-81ED-4DB2-BD59-A6C34878D82A}">
                    <a16:rowId xmlns:a16="http://schemas.microsoft.com/office/drawing/2014/main" val="10001"/>
                  </a:ext>
                </a:extLst>
              </a:tr>
              <a:tr h="179816">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67005">
              <a:lnSpc>
                <a:spcPct val="100000"/>
              </a:lnSpc>
              <a:spcBef>
                <a:spcPts val="100"/>
              </a:spcBef>
            </a:pPr>
            <a:r>
              <a:rPr spc="-145" dirty="0"/>
              <a:t>Literature</a:t>
            </a:r>
            <a:r>
              <a:rPr spc="-225" dirty="0"/>
              <a:t> </a:t>
            </a:r>
            <a:r>
              <a:rPr spc="-245" dirty="0"/>
              <a:t>Survey</a:t>
            </a:r>
            <a:r>
              <a:rPr spc="-225" dirty="0"/>
              <a:t> </a:t>
            </a:r>
            <a:r>
              <a:rPr spc="-50" dirty="0"/>
              <a:t>(Technology)</a:t>
            </a:r>
          </a:p>
        </p:txBody>
      </p:sp>
      <p:sp>
        <p:nvSpPr>
          <p:cNvPr id="4" name="object 4"/>
          <p:cNvSpPr txBox="1"/>
          <p:nvPr/>
        </p:nvSpPr>
        <p:spPr>
          <a:xfrm>
            <a:off x="1066291" y="799033"/>
            <a:ext cx="167005" cy="331470"/>
          </a:xfrm>
          <a:prstGeom prst="rect">
            <a:avLst/>
          </a:prstGeom>
        </p:spPr>
        <p:txBody>
          <a:bodyPr vert="horz" wrap="square" lIns="0" tIns="13335" rIns="0" bIns="0" rtlCol="0">
            <a:spAutoFit/>
          </a:bodyPr>
          <a:lstStyle/>
          <a:p>
            <a:pPr marL="12700">
              <a:lnSpc>
                <a:spcPct val="100000"/>
              </a:lnSpc>
              <a:spcBef>
                <a:spcPts val="105"/>
              </a:spcBef>
            </a:pPr>
            <a:r>
              <a:rPr sz="2000" spc="-110" dirty="0">
                <a:solidFill>
                  <a:srgbClr val="FDFFFF"/>
                </a:solidFill>
                <a:latin typeface="Verdana"/>
                <a:cs typeface="Verdana"/>
              </a:rPr>
              <a:t>4</a:t>
            </a:r>
            <a:endParaRPr sz="2000">
              <a:latin typeface="Verdana"/>
              <a:cs typeface="Verdana"/>
            </a:endParaRPr>
          </a:p>
        </p:txBody>
      </p:sp>
      <p:graphicFrame>
        <p:nvGraphicFramePr>
          <p:cNvPr id="5" name="object 5"/>
          <p:cNvGraphicFramePr>
            <a:graphicFrameLocks noGrp="1"/>
          </p:cNvGraphicFramePr>
          <p:nvPr>
            <p:extLst>
              <p:ext uri="{D42A27DB-BD31-4B8C-83A1-F6EECF244321}">
                <p14:modId xmlns:p14="http://schemas.microsoft.com/office/powerpoint/2010/main" val="1241902366"/>
              </p:ext>
            </p:extLst>
          </p:nvPr>
        </p:nvGraphicFramePr>
        <p:xfrm>
          <a:off x="2667000" y="1447800"/>
          <a:ext cx="8256905" cy="5182870"/>
        </p:xfrm>
        <a:graphic>
          <a:graphicData uri="http://schemas.openxmlformats.org/drawingml/2006/table">
            <a:tbl>
              <a:tblPr firstRow="1" bandRow="1">
                <a:tableStyleId>{2D5ABB26-0587-4C30-8999-92F81FD0307C}</a:tableStyleId>
              </a:tblPr>
              <a:tblGrid>
                <a:gridCol w="854489">
                  <a:extLst>
                    <a:ext uri="{9D8B030D-6E8A-4147-A177-3AD203B41FA5}">
                      <a16:colId xmlns:a16="http://schemas.microsoft.com/office/drawing/2014/main" val="20000"/>
                    </a:ext>
                  </a:extLst>
                </a:gridCol>
                <a:gridCol w="3273668">
                  <a:extLst>
                    <a:ext uri="{9D8B030D-6E8A-4147-A177-3AD203B41FA5}">
                      <a16:colId xmlns:a16="http://schemas.microsoft.com/office/drawing/2014/main" val="20001"/>
                    </a:ext>
                  </a:extLst>
                </a:gridCol>
                <a:gridCol w="2064374">
                  <a:extLst>
                    <a:ext uri="{9D8B030D-6E8A-4147-A177-3AD203B41FA5}">
                      <a16:colId xmlns:a16="http://schemas.microsoft.com/office/drawing/2014/main" val="20002"/>
                    </a:ext>
                  </a:extLst>
                </a:gridCol>
                <a:gridCol w="2064374">
                  <a:extLst>
                    <a:ext uri="{9D8B030D-6E8A-4147-A177-3AD203B41FA5}">
                      <a16:colId xmlns:a16="http://schemas.microsoft.com/office/drawing/2014/main" val="20003"/>
                    </a:ext>
                  </a:extLst>
                </a:gridCol>
              </a:tblGrid>
              <a:tr h="555078">
                <a:tc>
                  <a:txBody>
                    <a:bodyPr/>
                    <a:lstStyle/>
                    <a:p>
                      <a:pPr marL="91440">
                        <a:lnSpc>
                          <a:spcPct val="100000"/>
                        </a:lnSpc>
                        <a:spcBef>
                          <a:spcPts val="325"/>
                        </a:spcBef>
                      </a:pPr>
                      <a:r>
                        <a:rPr sz="1800" b="1" spc="-20" dirty="0">
                          <a:solidFill>
                            <a:srgbClr val="FFFFFF"/>
                          </a:solidFill>
                          <a:latin typeface="Tahoma"/>
                          <a:cs typeface="Tahoma"/>
                        </a:rPr>
                        <a:t>S.No</a:t>
                      </a:r>
                      <a:endParaRPr sz="1800" dirty="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1440" marR="618490">
                        <a:lnSpc>
                          <a:spcPct val="100000"/>
                        </a:lnSpc>
                        <a:spcBef>
                          <a:spcPts val="325"/>
                        </a:spcBef>
                      </a:pPr>
                      <a:r>
                        <a:rPr sz="1800" b="1" spc="-155" dirty="0">
                          <a:solidFill>
                            <a:srgbClr val="FFFFFF"/>
                          </a:solidFill>
                          <a:latin typeface="Tahoma"/>
                          <a:cs typeface="Tahoma"/>
                        </a:rPr>
                        <a:t>Title</a:t>
                      </a:r>
                      <a:r>
                        <a:rPr sz="1800" b="1" spc="-25" dirty="0">
                          <a:solidFill>
                            <a:srgbClr val="FFFFFF"/>
                          </a:solidFill>
                          <a:latin typeface="Tahoma"/>
                          <a:cs typeface="Tahoma"/>
                        </a:rPr>
                        <a:t> </a:t>
                      </a:r>
                      <a:r>
                        <a:rPr sz="1800" b="1" spc="-80" dirty="0">
                          <a:solidFill>
                            <a:srgbClr val="FFFFFF"/>
                          </a:solidFill>
                          <a:latin typeface="Tahoma"/>
                          <a:cs typeface="Tahoma"/>
                        </a:rPr>
                        <a:t>of</a:t>
                      </a:r>
                      <a:r>
                        <a:rPr sz="1800" b="1" spc="-55" dirty="0">
                          <a:solidFill>
                            <a:srgbClr val="FFFFFF"/>
                          </a:solidFill>
                          <a:latin typeface="Tahoma"/>
                          <a:cs typeface="Tahoma"/>
                        </a:rPr>
                        <a:t> </a:t>
                      </a:r>
                      <a:r>
                        <a:rPr sz="1800" b="1" spc="-65" dirty="0">
                          <a:solidFill>
                            <a:srgbClr val="FFFFFF"/>
                          </a:solidFill>
                          <a:latin typeface="Tahoma"/>
                          <a:cs typeface="Tahoma"/>
                        </a:rPr>
                        <a:t>the </a:t>
                      </a:r>
                      <a:r>
                        <a:rPr sz="1800" b="1" dirty="0">
                          <a:solidFill>
                            <a:srgbClr val="FFFFFF"/>
                          </a:solidFill>
                          <a:latin typeface="Tahoma"/>
                          <a:cs typeface="Tahoma"/>
                        </a:rPr>
                        <a:t>paper/Year</a:t>
                      </a:r>
                      <a:r>
                        <a:rPr sz="1800" b="1" spc="190" dirty="0">
                          <a:solidFill>
                            <a:srgbClr val="FFFFFF"/>
                          </a:solidFill>
                          <a:latin typeface="Tahoma"/>
                          <a:cs typeface="Tahoma"/>
                        </a:rPr>
                        <a:t> </a:t>
                      </a:r>
                      <a:r>
                        <a:rPr sz="1800" b="1" spc="-25" dirty="0">
                          <a:solidFill>
                            <a:srgbClr val="FFFFFF"/>
                          </a:solidFill>
                          <a:latin typeface="Tahoma"/>
                          <a:cs typeface="Tahoma"/>
                        </a:rPr>
                        <a:t>of </a:t>
                      </a:r>
                      <a:r>
                        <a:rPr sz="1800" b="1" spc="-10" dirty="0">
                          <a:solidFill>
                            <a:srgbClr val="FFFFFF"/>
                          </a:solidFill>
                          <a:latin typeface="Tahoma"/>
                          <a:cs typeface="Tahoma"/>
                        </a:rPr>
                        <a:t>publication</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2075" marR="630555">
                        <a:lnSpc>
                          <a:spcPct val="100000"/>
                        </a:lnSpc>
                        <a:spcBef>
                          <a:spcPts val="325"/>
                        </a:spcBef>
                      </a:pPr>
                      <a:r>
                        <a:rPr sz="1800" b="1" spc="-20" dirty="0">
                          <a:solidFill>
                            <a:srgbClr val="FFFFFF"/>
                          </a:solidFill>
                          <a:latin typeface="Tahoma"/>
                          <a:cs typeface="Tahoma"/>
                        </a:rPr>
                        <a:t>Methodology </a:t>
                      </a:r>
                      <a:r>
                        <a:rPr sz="1800" b="1" spc="-10" dirty="0">
                          <a:solidFill>
                            <a:srgbClr val="FFFFFF"/>
                          </a:solidFill>
                          <a:latin typeface="Tahoma"/>
                          <a:cs typeface="Tahoma"/>
                        </a:rPr>
                        <a:t>Proposed</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tc>
                  <a:txBody>
                    <a:bodyPr/>
                    <a:lstStyle/>
                    <a:p>
                      <a:pPr marL="92075">
                        <a:lnSpc>
                          <a:spcPct val="100000"/>
                        </a:lnSpc>
                        <a:spcBef>
                          <a:spcPts val="325"/>
                        </a:spcBef>
                      </a:pPr>
                      <a:r>
                        <a:rPr sz="1800" b="1" spc="-10" dirty="0">
                          <a:solidFill>
                            <a:srgbClr val="FFFFFF"/>
                          </a:solidFill>
                          <a:latin typeface="Tahoma"/>
                          <a:cs typeface="Tahoma"/>
                        </a:rPr>
                        <a:t>Limitations</a:t>
                      </a:r>
                      <a:endParaRPr sz="1800">
                        <a:latin typeface="Tahoma"/>
                        <a:cs typeface="Tahoma"/>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A42F0F"/>
                    </a:solidFill>
                  </a:tcPr>
                </a:tc>
                <a:extLst>
                  <a:ext uri="{0D108BD9-81ED-4DB2-BD59-A6C34878D82A}">
                    <a16:rowId xmlns:a16="http://schemas.microsoft.com/office/drawing/2014/main" val="10000"/>
                  </a:ext>
                </a:extLst>
              </a:tr>
              <a:tr h="4058285">
                <a:tc>
                  <a:txBody>
                    <a:bodyPr/>
                    <a:lstStyle/>
                    <a:p>
                      <a:pPr marL="91440">
                        <a:lnSpc>
                          <a:spcPct val="100000"/>
                        </a:lnSpc>
                        <a:spcBef>
                          <a:spcPts val="325"/>
                        </a:spcBef>
                      </a:pPr>
                      <a:r>
                        <a:rPr sz="1800" spc="-50" dirty="0">
                          <a:latin typeface="Verdana"/>
                          <a:cs typeface="Verdana"/>
                        </a:rPr>
                        <a:t>1</a:t>
                      </a:r>
                      <a:endParaRPr sz="1800">
                        <a:latin typeface="Verdana"/>
                        <a:cs typeface="Verdan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pPr>
                        <a:lnSpc>
                          <a:spcPct val="100000"/>
                        </a:lnSpc>
                      </a:pPr>
                      <a:r>
                        <a:rPr lang="en-US" sz="1800" dirty="0">
                          <a:latin typeface="Verdana" panose="020B0604030504040204" pitchFamily="34" charset="0"/>
                          <a:ea typeface="Verdana" panose="020B0604030504040204" pitchFamily="34" charset="0"/>
                          <a:cs typeface="Times New Roman"/>
                        </a:rPr>
                        <a:t>Big Data and Smallholder Farmers: Big Data Applications in the </a:t>
                      </a:r>
                      <a:r>
                        <a:rPr lang="en-US" sz="1800" dirty="0" err="1">
                          <a:latin typeface="Verdana" panose="020B0604030504040204" pitchFamily="34" charset="0"/>
                          <a:ea typeface="Verdana" panose="020B0604030504040204" pitchFamily="34" charset="0"/>
                          <a:cs typeface="Times New Roman"/>
                        </a:rPr>
                        <a:t>Agri</a:t>
                      </a:r>
                      <a:r>
                        <a:rPr lang="en-US" sz="1800" dirty="0">
                          <a:latin typeface="Verdana" panose="020B0604030504040204" pitchFamily="34" charset="0"/>
                          <a:ea typeface="Verdana" panose="020B0604030504040204" pitchFamily="34" charset="0"/>
                          <a:cs typeface="Times New Roman"/>
                        </a:rPr>
                        <a:t>-Food Supply Chain in Developing Countries</a:t>
                      </a: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spcBef>
                          <a:spcPts val="190"/>
                        </a:spcBef>
                      </a:pPr>
                      <a:endParaRPr sz="1800" dirty="0">
                        <a:latin typeface="Times New Roman"/>
                        <a:cs typeface="Times New Roman"/>
                      </a:endParaRPr>
                    </a:p>
                    <a:p>
                      <a:pPr marR="63500" algn="r">
                        <a:lnSpc>
                          <a:spcPct val="100000"/>
                        </a:lnSpc>
                      </a:pPr>
                      <a:endParaRPr sz="1400" dirty="0">
                        <a:latin typeface="Tahoma"/>
                        <a:cs typeface="Tahoma"/>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r>
                        <a:rPr lang="en-US" sz="1400" dirty="0">
                          <a:effectLst/>
                          <a:latin typeface="Verdana" panose="020B0604030504040204" pitchFamily="34" charset="0"/>
                          <a:ea typeface="Verdana" panose="020B0604030504040204" pitchFamily="34" charset="0"/>
                        </a:rPr>
                        <a:t>The potential of big data (BD) applications in agriculture is attracting a growing interest from food and agribusiness industry players, researchers, and policy makers. Possible gains in agricultural productivity and supply chain efficiency from BD-based solutions can help address the challenge of doubling the food supply by 2050.</a:t>
                      </a: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395"/>
                        </a:spcBef>
                      </a:pPr>
                      <a:endParaRPr sz="1400" dirty="0">
                        <a:latin typeface="Times New Roman"/>
                        <a:cs typeface="Times New Roman"/>
                      </a:endParaRPr>
                    </a:p>
                    <a:p>
                      <a:pPr>
                        <a:lnSpc>
                          <a:spcPct val="100000"/>
                        </a:lnSpc>
                      </a:pPr>
                      <a:endParaRPr sz="1400" dirty="0">
                        <a:latin typeface="Tahoma"/>
                        <a:cs typeface="Tahom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tc>
                  <a:txBody>
                    <a:bodyPr/>
                    <a:lstStyle/>
                    <a:p>
                      <a:pPr marL="92075" marR="93345">
                        <a:lnSpc>
                          <a:spcPct val="100000"/>
                        </a:lnSpc>
                        <a:spcBef>
                          <a:spcPts val="330"/>
                        </a:spcBef>
                      </a:pPr>
                      <a:r>
                        <a:rPr lang="en-IN" sz="1400" b="0" i="0" dirty="0">
                          <a:solidFill>
                            <a:schemeClr val="tx1"/>
                          </a:solidFill>
                          <a:effectLst/>
                          <a:latin typeface="+mn-lt"/>
                          <a:ea typeface="+mn-ea"/>
                          <a:cs typeface="+mn-cs"/>
                        </a:rPr>
                        <a:t>Accessibility Challenges.</a:t>
                      </a:r>
                    </a:p>
                    <a:p>
                      <a:pPr marL="92075" marR="93345">
                        <a:lnSpc>
                          <a:spcPct val="100000"/>
                        </a:lnSpc>
                        <a:spcBef>
                          <a:spcPts val="330"/>
                        </a:spcBef>
                      </a:pPr>
                      <a:r>
                        <a:rPr lang="en-IN" sz="1400" b="0" i="0" dirty="0">
                          <a:solidFill>
                            <a:schemeClr val="tx1"/>
                          </a:solidFill>
                          <a:effectLst/>
                          <a:latin typeface="+mn-lt"/>
                          <a:ea typeface="+mn-ea"/>
                          <a:cs typeface="+mn-cs"/>
                        </a:rPr>
                        <a:t>Dependence on Technology</a:t>
                      </a:r>
                      <a:endParaRPr sz="1400" dirty="0">
                        <a:latin typeface="Verdana" panose="020B0604030504040204" pitchFamily="34" charset="0"/>
                        <a:ea typeface="Verdana" panose="020B0604030504040204" pitchFamily="34" charset="0"/>
                        <a:cs typeface="Verdana"/>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FCCC9"/>
                    </a:solidFill>
                  </a:tcPr>
                </a:tc>
                <a:extLst>
                  <a:ext uri="{0D108BD9-81ED-4DB2-BD59-A6C34878D82A}">
                    <a16:rowId xmlns:a16="http://schemas.microsoft.com/office/drawing/2014/main" val="10001"/>
                  </a:ext>
                </a:extLst>
              </a:tr>
              <a:tr h="18642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tc>
                  <a:txBody>
                    <a:bodyPr/>
                    <a:lstStyle/>
                    <a:p>
                      <a:pPr>
                        <a:lnSpc>
                          <a:spcPct val="100000"/>
                        </a:lnSpc>
                      </a:pPr>
                      <a:endParaRPr sz="1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FE7E6"/>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7628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53260" y="228600"/>
            <a:ext cx="1855470" cy="574675"/>
          </a:xfrm>
          <a:prstGeom prst="rect">
            <a:avLst/>
          </a:prstGeom>
        </p:spPr>
        <p:txBody>
          <a:bodyPr vert="horz" wrap="square" lIns="0" tIns="12700" rIns="0" bIns="0" rtlCol="0">
            <a:spAutoFit/>
          </a:bodyPr>
          <a:lstStyle/>
          <a:p>
            <a:pPr marL="12700">
              <a:lnSpc>
                <a:spcPct val="100000"/>
              </a:lnSpc>
              <a:spcBef>
                <a:spcPts val="100"/>
              </a:spcBef>
            </a:pPr>
            <a:r>
              <a:rPr spc="-20" dirty="0"/>
              <a:t>Output</a:t>
            </a:r>
            <a:r>
              <a:rPr spc="-275" dirty="0"/>
              <a:t> </a:t>
            </a:r>
            <a:r>
              <a:rPr spc="-705" dirty="0"/>
              <a:t>:</a:t>
            </a:r>
          </a:p>
        </p:txBody>
      </p:sp>
      <p:sp>
        <p:nvSpPr>
          <p:cNvPr id="3" name="object 3"/>
          <p:cNvSpPr txBox="1"/>
          <p:nvPr/>
        </p:nvSpPr>
        <p:spPr>
          <a:xfrm>
            <a:off x="2782570" y="2289175"/>
            <a:ext cx="196850" cy="299720"/>
          </a:xfrm>
          <a:prstGeom prst="rect">
            <a:avLst/>
          </a:prstGeom>
        </p:spPr>
        <p:txBody>
          <a:bodyPr vert="horz" wrap="square" lIns="0" tIns="12700" rIns="0" bIns="0" rtlCol="0">
            <a:spAutoFit/>
          </a:bodyPr>
          <a:lstStyle/>
          <a:p>
            <a:pPr marL="12700">
              <a:lnSpc>
                <a:spcPct val="100000"/>
              </a:lnSpc>
              <a:spcBef>
                <a:spcPts val="100"/>
              </a:spcBef>
            </a:pPr>
            <a:r>
              <a:rPr sz="1800" spc="-500" dirty="0">
                <a:solidFill>
                  <a:srgbClr val="A42F0F"/>
                </a:solidFill>
                <a:latin typeface="Arial MT"/>
                <a:cs typeface="Arial MT"/>
              </a:rPr>
              <a:t>◻</a:t>
            </a:r>
            <a:endParaRPr sz="1800">
              <a:latin typeface="Arial MT"/>
              <a:cs typeface="Arial M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185" y="1024495"/>
            <a:ext cx="2514600" cy="54502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024495"/>
            <a:ext cx="2566436" cy="5562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024495"/>
            <a:ext cx="2625837" cy="55947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TotalTime>
  <Words>413</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MT</vt:lpstr>
      <vt:lpstr>Tahoma</vt:lpstr>
      <vt:lpstr>Times New Roman</vt:lpstr>
      <vt:lpstr>Verdana</vt:lpstr>
      <vt:lpstr>Office Theme</vt:lpstr>
      <vt:lpstr>AGRO-CONNECT</vt:lpstr>
      <vt:lpstr>Problem Statement</vt:lpstr>
      <vt:lpstr>Objectives</vt:lpstr>
      <vt:lpstr>        Proposed System</vt:lpstr>
      <vt:lpstr>Advantages Of Proposed System</vt:lpstr>
      <vt:lpstr>Limitations</vt:lpstr>
      <vt:lpstr>Literature Survey (Technology)</vt:lpstr>
      <vt:lpstr>Literature Survey (Technology)</vt:lpstr>
      <vt:lpstr>Output :</vt:lpstr>
      <vt:lpstr>PowerPoint Presentation</vt:lpstr>
      <vt:lpstr>PowerPoint Presentation</vt:lpstr>
      <vt:lpstr>PowerPoint Presentation</vt:lpstr>
      <vt:lpstr>PowerPoint Presentation</vt:lpstr>
      <vt:lpstr>PowerPoint Presentation</vt:lpstr>
      <vt:lpstr>PowerPoint Presentation</vt:lpstr>
      <vt:lpstr>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Canvas: Unraveling 3D Video Dynamics in DBMS</dc:title>
  <dc:creator>Dhuvaraka R</dc:creator>
  <cp:lastModifiedBy>RAKSHANA A</cp:lastModifiedBy>
  <cp:revision>11</cp:revision>
  <dcterms:created xsi:type="dcterms:W3CDTF">2024-05-14T15:29:05Z</dcterms:created>
  <dcterms:modified xsi:type="dcterms:W3CDTF">2024-05-25T06:01:24Z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2024-05-14T00:00:00Z</vt:filetime>
  </property>
  <property fmtid="{D5CDD505-2E9C-101B-9397-08002B2CF9AE}" pid="3" name="Creator">
    <vt:lpwstr>Microsoft® PowerPoint® 2016</vt:lpwstr>
  </property>
  <property fmtid="{D5CDD505-2E9C-101B-9397-08002B2CF9AE}" pid="4" name="LastSaved">
    <vt:filetime>2024-05-14T00:00:00Z</vt:filetime>
  </property>
  <property fmtid="{D5CDD505-2E9C-101B-9397-08002B2CF9AE}" pid="5" name="Producer">
    <vt:lpwstr>Microsoft® PowerPoint® 2016</vt:lpwstr>
  </property>
</Properties>
</file>